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75" r:id="rId12"/>
    <p:sldId id="276" r:id="rId13"/>
    <p:sldId id="278" r:id="rId14"/>
    <p:sldId id="277" r:id="rId15"/>
    <p:sldId id="265" r:id="rId16"/>
    <p:sldId id="266" r:id="rId17"/>
    <p:sldId id="267" r:id="rId18"/>
    <p:sldId id="268" r:id="rId19"/>
    <p:sldId id="269" r:id="rId20"/>
    <p:sldId id="270" r:id="rId21"/>
    <p:sldId id="273" r:id="rId22"/>
    <p:sldId id="271" r:id="rId23"/>
    <p:sldId id="272" r:id="rId2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99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22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DC823-C4E1-2E44-BBCF-18F188AE50E8}" type="datetimeFigureOut">
              <a:rPr lang="es-ES_tradnl" smtClean="0"/>
              <a:t>16/8/16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144DD-56AB-E941-A356-6CADC4A74C0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348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9F0BB9-F962-C74B-B2CA-A7E19D7621CD}" type="slidenum">
              <a:rPr lang="en-US" altLang="es-ES_tradnl">
                <a:solidFill>
                  <a:srgbClr val="000000"/>
                </a:solidFill>
              </a:rPr>
              <a:pPr/>
              <a:t>1</a:t>
            </a:fld>
            <a:endParaRPr lang="en-US" altLang="es-ES_tradnl" dirty="0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 dirty="0"/>
          </a:p>
        </p:txBody>
      </p:sp>
    </p:spTree>
    <p:extLst>
      <p:ext uri="{BB962C8B-B14F-4D97-AF65-F5344CB8AC3E}">
        <p14:creationId xmlns:p14="http://schemas.microsoft.com/office/powerpoint/2010/main" val="1442537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64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236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4947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9136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6074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2934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21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D22498-9D6E-4A4C-BD02-BBE200406178}" type="slidenum">
              <a:rPr lang="en-US" altLang="es-ES_tradnl">
                <a:solidFill>
                  <a:srgbClr val="000000"/>
                </a:solidFill>
              </a:rPr>
              <a:pPr/>
              <a:t>2</a:t>
            </a:fld>
            <a:endParaRPr lang="en-US" altLang="es-ES_tradnl" dirty="0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 dirty="0"/>
          </a:p>
        </p:txBody>
      </p:sp>
    </p:spTree>
    <p:extLst>
      <p:ext uri="{BB962C8B-B14F-4D97-AF65-F5344CB8AC3E}">
        <p14:creationId xmlns:p14="http://schemas.microsoft.com/office/powerpoint/2010/main" val="308885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702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2821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4870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22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140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336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144DD-56AB-E941-A356-6CADC4A74C06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703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181600"/>
            <a:ext cx="10058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5791200"/>
            <a:ext cx="10058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25092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056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458200" y="381000"/>
            <a:ext cx="2616200" cy="60198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7645400" cy="60198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7418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181600"/>
            <a:ext cx="10058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5791200"/>
            <a:ext cx="10058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1500252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975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39435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895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8287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445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371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537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741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3769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8494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458200" y="381000"/>
            <a:ext cx="2616200" cy="60198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7645400" cy="60198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537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863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070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81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168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1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3685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114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1336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37889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1336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7472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566153" y="4572000"/>
            <a:ext cx="10184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6000" dirty="0" smtClean="0">
                <a:latin typeface="Britannic Bold" charset="0"/>
                <a:ea typeface="Britannic Bold" charset="0"/>
                <a:cs typeface="Britannic Bold" charset="0"/>
              </a:rPr>
              <a:t>LA GESTI</a:t>
            </a:r>
            <a:r>
              <a:rPr lang="es-ES" sz="6000" dirty="0" smtClean="0">
                <a:latin typeface="Britannic Bold" charset="0"/>
                <a:ea typeface="Britannic Bold" charset="0"/>
                <a:cs typeface="Britannic Bold" charset="0"/>
              </a:rPr>
              <a:t>ÓN EDUCATIVA</a:t>
            </a:r>
          </a:p>
          <a:p>
            <a:pPr algn="r"/>
            <a:r>
              <a:rPr lang="es-ES" sz="3000" dirty="0" smtClean="0">
                <a:latin typeface="Britannic Bold" charset="0"/>
                <a:ea typeface="Britannic Bold" charset="0"/>
                <a:cs typeface="Britannic Bold" charset="0"/>
              </a:rPr>
              <a:t>CONCEPTOS FUNDAMENTALES</a:t>
            </a:r>
            <a:endParaRPr lang="es-ES_tradnl" sz="30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8565"/>
            <a:ext cx="2579121" cy="14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3. MODELOS DE GESTI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79379" y="1959429"/>
            <a:ext cx="11364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sociedad ha pasado de una situaci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ón rígida determinada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y estable a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otra cada vez más flexible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cambiante e indeterminada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, la cual demanda ajustes constantes.</a:t>
            </a:r>
          </a:p>
          <a:p>
            <a:pPr algn="just"/>
            <a:endParaRPr lang="es-ES" sz="25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Entre los principales modelos de gestión, encontramos:  </a:t>
            </a:r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9" y="3779707"/>
            <a:ext cx="11364130" cy="27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3. MODELOS DE GESTI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" y="1973724"/>
            <a:ext cx="10254343" cy="47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3. MODELOS DE GESTI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6" y="1959429"/>
            <a:ext cx="10123714" cy="47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3. MODELOS DE GESTI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0" y="1933303"/>
            <a:ext cx="10345783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7562838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4. DIMENSIONES DE LA GESTIÓN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79379" y="1861336"/>
            <a:ext cx="1156960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establecimientos educativos han evolucionado 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y han pasado de ser instituciones cerradas y asiladas a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funcionar como organizaciones abiertas, aut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ónomas y complejas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Esto significa que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requieren de nuevas formas de gestión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para que puedan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cumplir sus propósitos, desarrollar sus capacidades para articular sus procesos internos y consolidar su PEI.</a:t>
            </a:r>
            <a:endParaRPr lang="es-ES_tradnl" sz="2500" b="1" noProof="1">
              <a:solidFill>
                <a:srgbClr val="C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30" y="3858876"/>
            <a:ext cx="10280821" cy="28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9379" y="1492448"/>
            <a:ext cx="677906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ÓN DIRECTIVA O INSTITUCIONAL</a:t>
            </a:r>
          </a:p>
          <a:p>
            <a:pPr algn="just"/>
            <a:endParaRPr lang="es-ES" sz="25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Se refiere a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manera cómo el establecimiento educativo está orientado y dirigido</a:t>
            </a:r>
            <a:r>
              <a:rPr lang="es-ES" sz="2500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" sz="25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La acción de este ámbito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se centra en el direccionamiento estratégico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gerencia</a:t>
            </a:r>
            <a:r>
              <a:rPr lang="es-ES" sz="2500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cultura institucional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el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clima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 y el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gobierno escolar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y las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relaciones con el ento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rno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. Con ellos es posible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organizar, desarrollar y evaluar el funcionamiento general de la institución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a través de la dirección del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rector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 y de su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equipo de gestión.</a:t>
            </a:r>
            <a:endParaRPr lang="es-ES_tradnl" sz="2500" b="1" dirty="0">
              <a:solidFill>
                <a:srgbClr val="C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795" y="2429692"/>
            <a:ext cx="4368860" cy="39866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9379" y="639135"/>
            <a:ext cx="7549775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4.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DIMENSIONES 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DE LA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GESTIÓN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4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466245" y="2398049"/>
            <a:ext cx="648274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Esta es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esencia del trabajo de un establecimiento educativo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; señala la manera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cómo enfoca sus acciones para lograr que los estudiantes aprendan y desarrollen las competencias necesarias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para su desempeño personal, social y profesional. </a:t>
            </a:r>
          </a:p>
          <a:p>
            <a:pPr algn="just"/>
            <a:endParaRPr lang="es-ES" sz="25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Este ámbito de la gestión se encarga de lo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relacionado con el diseño curricular, la práctica pedagógica institucional, la gestión de aula y el seguimiento académico.</a:t>
            </a:r>
            <a:endParaRPr lang="es-ES" sz="2500" b="1" dirty="0">
              <a:solidFill>
                <a:srgbClr val="C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8" y="2398049"/>
            <a:ext cx="4971097" cy="411396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9378" y="1557064"/>
            <a:ext cx="53444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ÓN PEDAGÓGICA Y ACADÉMICA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9379" y="639135"/>
            <a:ext cx="7588964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4.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DIMENSIONES 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DE LA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GESTIÓN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9379" y="1453638"/>
            <a:ext cx="114954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ÓN ADMINISTRATIVA Y FINANCIERA</a:t>
            </a:r>
          </a:p>
          <a:p>
            <a:pPr algn="just"/>
            <a:endParaRPr lang="es-ES" sz="2500" b="1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Este ámbito da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soporte al trabajo institucional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; tiene a su cargo todo lo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relacionado con el apoyo a la gestión académica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administración de la planta física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los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recursos y los servicios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el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manejo del talento humano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y el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apoyo financiero y contable.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70" y="3854295"/>
            <a:ext cx="10132540" cy="275671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9379" y="639135"/>
            <a:ext cx="7562838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4.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DIMENSIONES 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DE LA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GESTIÓN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9379" y="1432059"/>
            <a:ext cx="114954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lang="es-ES" sz="2500" b="1" dirty="0" smtClean="0">
                <a:latin typeface="Candara" charset="0"/>
                <a:ea typeface="Candara" charset="0"/>
                <a:cs typeface="Candara" charset="0"/>
              </a:rPr>
              <a:t>ÓN DE LA COMUNIDAD</a:t>
            </a:r>
          </a:p>
          <a:p>
            <a:pPr algn="just"/>
            <a:endParaRPr lang="es-ES" sz="2500" b="1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Es el ámbito que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se encarga de las relaciones de la institución con la comunidad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así como de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participación y la convivencia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atención educativa  a grupos poblacionales con necesidades especiales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bajo una perspectiva de inclusión y la prevención de diferentes tipos de riesgos.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922" y="3832716"/>
            <a:ext cx="8971005" cy="28564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9379" y="639135"/>
            <a:ext cx="7628152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4.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DIMENSIONES 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DE LA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GESTIÓN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 bwMode="auto">
          <a:xfrm>
            <a:off x="1320332" y="1445741"/>
            <a:ext cx="4337222" cy="3126259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ÓN DIRECTIVA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Orientar/promover mejoramiento.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Diseñar/organizar/desarrollar,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evaluar cultura propia.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Cumplir misión-visión.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Liderar/supervisar otras áreas.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Organigramas, distribución de la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 tarea, división de trabajo, canales de 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comunicación formal, uso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 de tiempo/espacios.</a:t>
            </a:r>
          </a:p>
        </p:txBody>
      </p:sp>
      <p:sp>
        <p:nvSpPr>
          <p:cNvPr id="4" name="Rectángulo redondeado 3"/>
          <p:cNvSpPr/>
          <p:nvPr/>
        </p:nvSpPr>
        <p:spPr bwMode="auto">
          <a:xfrm>
            <a:off x="6316581" y="1445740"/>
            <a:ext cx="4337222" cy="3126259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ÓN PEDAGÓGICA Y ACADÉMICA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Formación de estudiantes.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Diseño</a:t>
            </a:r>
            <a:r>
              <a:rPr kumimoji="0" lang="es-ES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de la oferta curricular.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baseline="0" dirty="0" smtClean="0">
                <a:latin typeface="Candara" charset="0"/>
                <a:ea typeface="Candara" charset="0"/>
                <a:cs typeface="Candara" charset="0"/>
              </a:rPr>
              <a:t>Adecuar/implementar/mejorar 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oferta curricular.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Apoyar la gestión de los procesos de 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enseñanza-aprendizaje de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 los estudiantes.</a:t>
            </a:r>
          </a:p>
          <a:p>
            <a:pPr marL="285750" marR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endParaRPr lang="es-ES" b="1" baseline="0" dirty="0" smtClean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redondeado 4"/>
          <p:cNvSpPr/>
          <p:nvPr/>
        </p:nvSpPr>
        <p:spPr bwMode="auto">
          <a:xfrm>
            <a:off x="1320332" y="4824608"/>
            <a:ext cx="4337222" cy="193453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ÓN DE LA COMUNIDAD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Contexto de la institución.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El</a:t>
            </a:r>
            <a:r>
              <a:rPr kumimoji="0" lang="es-ES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PEI.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baseline="0" dirty="0" smtClean="0">
                <a:latin typeface="Candara" charset="0"/>
                <a:ea typeface="Candara" charset="0"/>
                <a:cs typeface="Candara" charset="0"/>
              </a:rPr>
              <a:t>Proyectos</a:t>
            </a: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 transversales.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Manual</a:t>
            </a:r>
            <a:r>
              <a:rPr kumimoji="0" lang="es-ES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de convivencia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Resultado de evaluaciones</a:t>
            </a:r>
          </a:p>
        </p:txBody>
      </p:sp>
      <p:sp>
        <p:nvSpPr>
          <p:cNvPr id="6" name="Rectángulo redondeado 5"/>
          <p:cNvSpPr/>
          <p:nvPr/>
        </p:nvSpPr>
        <p:spPr bwMode="auto">
          <a:xfrm>
            <a:off x="6316581" y="4824606"/>
            <a:ext cx="4337222" cy="193453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ÓN ADMINISTRATIVA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Soporte administrativo.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Gestión de recursos humanos/</a:t>
            </a:r>
          </a:p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materiales e infraestructura.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Gestión de recursos didácticos.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Sistemas normativos y reglamentario.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79379" y="639135"/>
            <a:ext cx="7654278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4.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DIMENSIONES 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DE LA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GESTIÓN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8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843849" y="2140085"/>
            <a:ext cx="693792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t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érmino Gestión 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proviene del latín “gestio”, y evoca la 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acción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 y la 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consecuencia</a:t>
            </a:r>
            <a:r>
              <a:rPr lang="es-ES" sz="2600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de 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realizar trámites con eficiencia y prontitud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lo que hace posible la 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realización de una operación, un asunto, un proyecto, un anhelo cualquiera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etc.</a:t>
            </a:r>
          </a:p>
          <a:p>
            <a:pPr algn="just"/>
            <a:endParaRPr lang="es-ES" sz="26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En 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materia de procesos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600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globalización ha obligado a las sociedades contemporáneas a realizar cambios profundos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 en sus componentes fundamentales, tal es el caso de la </a:t>
            </a:r>
            <a:r>
              <a:rPr lang="es-ES" sz="26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educación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6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9" y="2262675"/>
            <a:ext cx="4292594" cy="42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79379" y="639135"/>
            <a:ext cx="7654278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4.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DIMENSIONES 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DE LA </a:t>
            </a:r>
            <a:r>
              <a:rPr lang="es-ES" sz="3000" b="1" smtClean="0">
                <a:latin typeface="Candara" charset="0"/>
                <a:ea typeface="Candara" charset="0"/>
                <a:cs typeface="Candara" charset="0"/>
              </a:rPr>
              <a:t>GESTIÓN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17" y="1321358"/>
            <a:ext cx="6178732" cy="53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7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BIBLIOGRAF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ÍA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5303" y="1940010"/>
            <a:ext cx="1100119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Mendoza, J., (2013). Manual de Gesti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ón de Instituciones educativas. Lima: Colectivo de Investigación e Innovación Pedagógica “sembrando saberes”.</a:t>
            </a:r>
          </a:p>
          <a:p>
            <a:pPr algn="just"/>
            <a:endParaRPr lang="es-ES" sz="25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Ruiz, M., (2015). Sistema de planeación para instituciones educativas. Ciudad de México: Editorial Trillas.</a:t>
            </a:r>
          </a:p>
          <a:p>
            <a:pPr algn="just"/>
            <a:endParaRPr lang="es-ES" sz="25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Ander-EGG, E., (2000). La planificación educativa. Buenos Aires: Editorial Magisterio del  Río de la Plata.</a:t>
            </a:r>
          </a:p>
          <a:p>
            <a:pPr algn="just"/>
            <a:endParaRPr lang="es-ES" sz="25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García, E., (2014). Planeación estratégica. Ciudad de México: Editorial Trillas.</a:t>
            </a:r>
          </a:p>
          <a:p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ELABORACI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79379" y="1626926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52" y="3261048"/>
            <a:ext cx="10766416" cy="27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3" y="3744097"/>
            <a:ext cx="11182865" cy="288598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79379" y="1964725"/>
            <a:ext cx="11285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sistemas educativos 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de varios pa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íses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han diseñado y desarrollado proyectos de reforma significativa tendientes a la formación integral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y de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vanguardía de sus individuos</a:t>
            </a:r>
            <a:r>
              <a:rPr lang="es-ES" sz="2500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y ellos para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enfrentar las demandas actuales y futuras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a las que están siendo sometidos como resultado de aquel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proceso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 mundialista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500" b="1" noProof="1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5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375189" y="1952368"/>
            <a:ext cx="6462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La educaci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ón no es ajena a los cambios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por este motivo los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sistemas educativos enfrentan importantes desafíos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 para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dar respuestas oportunas y pertinentes a las nuevas necesidades de formación de los ciudadanos del siglo XXI.</a:t>
            </a:r>
          </a:p>
          <a:p>
            <a:pPr algn="just"/>
            <a:endParaRPr lang="es-ES" sz="2500" b="1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Tales desafíos están siendo solventados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mediante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implementación de procesos modernos de administración escolar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como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Gestión Educativa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principalmente la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estratégica.</a:t>
            </a:r>
            <a:endParaRPr lang="es-ES_tradnl" sz="2500" b="1" dirty="0">
              <a:solidFill>
                <a:srgbClr val="C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6" y="1775814"/>
            <a:ext cx="4967416" cy="47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1. CONCEPTOS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79379" y="1890584"/>
            <a:ext cx="115325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Varios autores han tratado el t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érmino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Gestión Educativa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la que se caracteriza por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enfocar de manera amplia las posibilidades de una institución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en el sentido de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resolver situaciones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o el de </a:t>
            </a:r>
            <a:r>
              <a:rPr lang="es-ES" sz="2500" b="1" dirty="0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alcanzar un propósito en cuestión.</a:t>
            </a:r>
            <a:endParaRPr lang="es-ES_tradnl" sz="2500" b="1" dirty="0">
              <a:solidFill>
                <a:srgbClr val="C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87" y="3137079"/>
            <a:ext cx="10392032" cy="35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1. CONCEPTOS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289589" y="1964724"/>
            <a:ext cx="557289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Son los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tr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ámites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que se realizan para la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resolución de los asuntos o proyectos educativos.</a:t>
            </a:r>
          </a:p>
          <a:p>
            <a:pPr marL="342900" indent="-342900" algn="just">
              <a:buFont typeface="Wingdings" charset="2"/>
              <a:buChar char="ü"/>
            </a:pPr>
            <a:endParaRPr lang="es-ES" sz="25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Proceso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mediante el cual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se dirige, conduce, orienta y administra una institución educativa.</a:t>
            </a:r>
          </a:p>
          <a:p>
            <a:pPr marL="342900" indent="-342900" algn="just">
              <a:buFont typeface="Wingdings" charset="2"/>
              <a:buChar char="ü"/>
            </a:pPr>
            <a:endParaRPr lang="es-ES" sz="25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Proceso</a:t>
            </a:r>
            <a:r>
              <a:rPr lang="es-ES" sz="2500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orientado al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fortalecimiento de los Proyectos Educativos de las Instituciones.</a:t>
            </a:r>
            <a:endParaRPr lang="es-ES_tradnl" sz="2500" b="1" noProof="1">
              <a:solidFill>
                <a:srgbClr val="C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9" y="1964724"/>
            <a:ext cx="571250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1. CONCEPTOS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597611" y="1940011"/>
            <a:ext cx="62895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Es el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conjunto de procesos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, de </a:t>
            </a:r>
            <a:r>
              <a:rPr lang="es-ES_tradnl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toma de decisiones y ejecuci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ón de acciones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que permitan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llevar a cabo</a:t>
            </a:r>
            <a:r>
              <a:rPr lang="es-ES" sz="2500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las</a:t>
            </a:r>
            <a:r>
              <a:rPr lang="es-ES" sz="2500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prácticas pedagógicas, su ejecución y evaluación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Wingdings" charset="2"/>
              <a:buChar char="ü"/>
            </a:pPr>
            <a:endParaRPr lang="es-ES" sz="25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Es el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proceso de las acciones</a:t>
            </a:r>
            <a:r>
              <a:rPr lang="es-ES" sz="2500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transacciones y decisiones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que la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escuela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lleva a cabo para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alcanzar los objetivos propuestos.</a:t>
            </a:r>
          </a:p>
          <a:p>
            <a:pPr marL="342900" indent="-342900" algn="just">
              <a:buFont typeface="Wingdings" charset="2"/>
              <a:buChar char="ü"/>
            </a:pPr>
            <a:endParaRPr lang="es-ES" sz="25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Es el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arte de anticipar</a:t>
            </a:r>
            <a:r>
              <a:rPr lang="es-ES" sz="2500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participativamente </a:t>
            </a:r>
            <a:r>
              <a:rPr lang="es-ES" sz="2500" b="1" noProof="1" smtClean="0">
                <a:solidFill>
                  <a:srgbClr val="C00000"/>
                </a:solidFill>
                <a:latin typeface="Candara" charset="0"/>
                <a:ea typeface="Candara" charset="0"/>
                <a:cs typeface="Candara" charset="0"/>
              </a:rPr>
              <a:t>el cambio.</a:t>
            </a:r>
            <a:endParaRPr lang="es-ES_tradnl" sz="2500" b="1" noProof="1">
              <a:solidFill>
                <a:srgbClr val="C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9" y="1940011"/>
            <a:ext cx="5218232" cy="45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7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smtClean="0">
                <a:latin typeface="Candara" charset="0"/>
                <a:ea typeface="Candara" charset="0"/>
                <a:cs typeface="Candara" charset="0"/>
              </a:rPr>
              <a:t>1. CONCEPTOS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6" y="1972490"/>
            <a:ext cx="9618617" cy="46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9379" y="639135"/>
            <a:ext cx="6219129" cy="1015663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2. BENEFICIOS DE LA GESTI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 EDUCATIVA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Elipse 1"/>
          <p:cNvSpPr/>
          <p:nvPr/>
        </p:nvSpPr>
        <p:spPr bwMode="auto">
          <a:xfrm>
            <a:off x="4736974" y="3748217"/>
            <a:ext cx="2681416" cy="232307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BENEFICIOS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GESTI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EDUCATIVA</a:t>
            </a:r>
            <a:endParaRPr kumimoji="0" lang="es-ES_tradnl" sz="2600" b="1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Rectángulo redondeado 3"/>
          <p:cNvSpPr/>
          <p:nvPr/>
        </p:nvSpPr>
        <p:spPr bwMode="auto">
          <a:xfrm>
            <a:off x="8365524" y="2409568"/>
            <a:ext cx="3225113" cy="976184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Mantiene autonom</a:t>
            </a:r>
            <a:r>
              <a:rPr kumimoji="0" lang="es-E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ía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Institucional</a:t>
            </a:r>
            <a:endParaRPr kumimoji="0" lang="es-ES_tradnl" sz="2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redondeado 4"/>
          <p:cNvSpPr/>
          <p:nvPr/>
        </p:nvSpPr>
        <p:spPr bwMode="auto">
          <a:xfrm>
            <a:off x="8365523" y="3933568"/>
            <a:ext cx="3225113" cy="976184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Administra</a:t>
            </a:r>
            <a:r>
              <a:rPr kumimoji="0" lang="es-ES_tradnl" sz="24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recursos</a:t>
            </a:r>
            <a:endParaRPr kumimoji="0" lang="es-ES_tradnl" sz="2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Rectángulo redondeado 5"/>
          <p:cNvSpPr/>
          <p:nvPr/>
        </p:nvSpPr>
        <p:spPr bwMode="auto">
          <a:xfrm>
            <a:off x="8365522" y="5457568"/>
            <a:ext cx="3225113" cy="976184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400" noProof="1" smtClean="0">
                <a:latin typeface="Candara" charset="0"/>
                <a:ea typeface="Candara" charset="0"/>
                <a:cs typeface="Candara" charset="0"/>
              </a:rPr>
              <a:t>Promueve liderazgo</a:t>
            </a:r>
            <a:endParaRPr kumimoji="0" lang="es-ES_tradnl" sz="2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 bwMode="auto">
          <a:xfrm>
            <a:off x="564732" y="2409568"/>
            <a:ext cx="3225113" cy="976184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Cumple</a:t>
            </a:r>
            <a:r>
              <a:rPr kumimoji="0" lang="es-ES_tradnl" sz="24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misi</a:t>
            </a:r>
            <a:r>
              <a:rPr kumimoji="0" lang="es-ES" sz="24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ón y visión</a:t>
            </a:r>
            <a:endParaRPr kumimoji="0" lang="es-ES_tradnl" sz="2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564731" y="3933568"/>
            <a:ext cx="3225113" cy="976184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Enfoca</a:t>
            </a:r>
            <a:r>
              <a:rPr kumimoji="0" lang="es-ES_tradnl" sz="24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el aprendizaje</a:t>
            </a:r>
            <a:endParaRPr kumimoji="0" lang="es-ES_tradnl" sz="2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Rectángulo redondeado 8"/>
          <p:cNvSpPr/>
          <p:nvPr/>
        </p:nvSpPr>
        <p:spPr bwMode="auto">
          <a:xfrm>
            <a:off x="564730" y="5457568"/>
            <a:ext cx="3225113" cy="976184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Promueve</a:t>
            </a:r>
            <a:r>
              <a:rPr kumimoji="0" lang="es-ES_tradnl" sz="24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convivencia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escolar</a:t>
            </a:r>
            <a:endParaRPr kumimoji="0" lang="es-ES_tradnl" sz="2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0" name="Rectángulo redondeado 9"/>
          <p:cNvSpPr/>
          <p:nvPr/>
        </p:nvSpPr>
        <p:spPr bwMode="auto">
          <a:xfrm>
            <a:off x="4470501" y="2421925"/>
            <a:ext cx="3225113" cy="976184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Fortalece</a:t>
            </a:r>
            <a:r>
              <a:rPr kumimoji="0" lang="es-ES_tradnl" sz="24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ndara" charset="0"/>
                <a:ea typeface="Candara" charset="0"/>
                <a:cs typeface="Candara" charset="0"/>
              </a:rPr>
              <a:t> proyectos</a:t>
            </a:r>
            <a:endParaRPr kumimoji="0" lang="es-ES_tradnl" sz="24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cxnSp>
        <p:nvCxnSpPr>
          <p:cNvPr id="12" name="Conector recto 11"/>
          <p:cNvCxnSpPr/>
          <p:nvPr/>
        </p:nvCxnSpPr>
        <p:spPr bwMode="auto">
          <a:xfrm flipV="1">
            <a:off x="6077682" y="3385752"/>
            <a:ext cx="0" cy="362465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ector recto 14"/>
          <p:cNvCxnSpPr>
            <a:stCxn id="2" idx="7"/>
            <a:endCxn id="4" idx="1"/>
          </p:cNvCxnSpPr>
          <p:nvPr/>
        </p:nvCxnSpPr>
        <p:spPr bwMode="auto">
          <a:xfrm flipV="1">
            <a:off x="7025706" y="2897660"/>
            <a:ext cx="1339818" cy="1190763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ector recto 16"/>
          <p:cNvCxnSpPr>
            <a:stCxn id="2" idx="1"/>
            <a:endCxn id="7" idx="3"/>
          </p:cNvCxnSpPr>
          <p:nvPr/>
        </p:nvCxnSpPr>
        <p:spPr bwMode="auto">
          <a:xfrm flipH="1" flipV="1">
            <a:off x="3789845" y="2897660"/>
            <a:ext cx="1339813" cy="1190763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ector recto 18"/>
          <p:cNvCxnSpPr>
            <a:stCxn id="2" idx="6"/>
            <a:endCxn id="5" idx="1"/>
          </p:cNvCxnSpPr>
          <p:nvPr/>
        </p:nvCxnSpPr>
        <p:spPr bwMode="auto">
          <a:xfrm flipV="1">
            <a:off x="7418390" y="4421660"/>
            <a:ext cx="947133" cy="488092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ector recto 20"/>
          <p:cNvCxnSpPr>
            <a:stCxn id="2" idx="2"/>
            <a:endCxn id="8" idx="3"/>
          </p:cNvCxnSpPr>
          <p:nvPr/>
        </p:nvCxnSpPr>
        <p:spPr bwMode="auto">
          <a:xfrm flipH="1" flipV="1">
            <a:off x="3789844" y="4421660"/>
            <a:ext cx="947130" cy="488092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ector recto 22"/>
          <p:cNvCxnSpPr>
            <a:stCxn id="2" idx="3"/>
            <a:endCxn id="9" idx="3"/>
          </p:cNvCxnSpPr>
          <p:nvPr/>
        </p:nvCxnSpPr>
        <p:spPr bwMode="auto">
          <a:xfrm flipH="1">
            <a:off x="3789843" y="5731081"/>
            <a:ext cx="1339815" cy="214579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Conector recto 24"/>
          <p:cNvCxnSpPr>
            <a:stCxn id="2" idx="5"/>
            <a:endCxn id="6" idx="1"/>
          </p:cNvCxnSpPr>
          <p:nvPr/>
        </p:nvCxnSpPr>
        <p:spPr bwMode="auto">
          <a:xfrm>
            <a:off x="7025706" y="5731081"/>
            <a:ext cx="1339816" cy="214579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621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1060</Words>
  <Application>Microsoft Macintosh PowerPoint</Application>
  <PresentationFormat>Panorámica</PresentationFormat>
  <Paragraphs>130</Paragraphs>
  <Slides>22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Adobe Gothic Std B</vt:lpstr>
      <vt:lpstr>Britannic Bold</vt:lpstr>
      <vt:lpstr>Calibri</vt:lpstr>
      <vt:lpstr>Candara</vt:lpstr>
      <vt:lpstr>Microsoft Sans Serif</vt:lpstr>
      <vt:lpstr>Wingdings</vt:lpstr>
      <vt:lpstr>Arial</vt:lpstr>
      <vt:lpstr>powerpoint-template-24</vt:lpstr>
      <vt:lpstr>1_powerpoint-template-24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27</cp:revision>
  <dcterms:created xsi:type="dcterms:W3CDTF">2016-08-08T13:26:32Z</dcterms:created>
  <dcterms:modified xsi:type="dcterms:W3CDTF">2016-08-16T12:25:09Z</dcterms:modified>
</cp:coreProperties>
</file>